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Garamon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hqqySqQVTCVa6JwdL/oEixlfZb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5F61E7-D2E3-4949-8592-821E64DD3EAB}">
  <a:tblStyle styleId="{995F61E7-D2E3-4949-8592-821E64DD3E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Garamond-bold.fntdata"/><Relationship Id="rId21" Type="http://schemas.openxmlformats.org/officeDocument/2006/relationships/slide" Target="slides/slide16.xml"/><Relationship Id="rId43" Type="http://schemas.openxmlformats.org/officeDocument/2006/relationships/font" Target="fonts/Garamond-regular.fntdata"/><Relationship Id="rId24" Type="http://schemas.openxmlformats.org/officeDocument/2006/relationships/slide" Target="slides/slide19.xml"/><Relationship Id="rId46" Type="http://schemas.openxmlformats.org/officeDocument/2006/relationships/font" Target="fonts/Garamond-boldItalic.fntdata"/><Relationship Id="rId23" Type="http://schemas.openxmlformats.org/officeDocument/2006/relationships/slide" Target="slides/slide18.xml"/><Relationship Id="rId45" Type="http://schemas.openxmlformats.org/officeDocument/2006/relationships/font" Target="fonts/Garamon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438faa28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29438faa288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438faa28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29438faa288_2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438faa28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29438faa288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438faa28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29438faa288_2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438faa28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9438faa288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438faa28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29438faa288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438faa28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29438faa288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438faa28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29438faa288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438faa28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29438faa288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438faa28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29438faa288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e216c410b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g25e216c410b_3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5e216c410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25e216c410b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e216c410b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g25e216c410b_3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e216c410b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25e216c410b_3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4cb415d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294cb415d58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a3d36ecf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1ea3d36ecf2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a3d36ecf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1ea3d36ecf2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4cb415d5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294cb415d58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4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aramond"/>
              <a:buNone/>
              <a:defRPr sz="8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17" name="Google Shape;17;p14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" type="body"/>
          </p:nvPr>
        </p:nvSpPr>
        <p:spPr>
          <a:xfrm rot="5400000">
            <a:off x="4246035" y="-1040554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6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8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Garamond"/>
              <a:buNone/>
              <a:defRPr b="0" sz="8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31" name="Google Shape;31;p18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1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" type="body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2" type="body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" type="body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2" type="body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3" type="body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4" type="body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3"/>
          <p:cNvSpPr txBox="1"/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None/>
              <a:defRPr b="0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2" type="body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23"/>
          <p:cNvSpPr txBox="1"/>
          <p:nvPr>
            <p:ph idx="10" type="dt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1" type="ftr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4"/>
          <p:cNvSpPr/>
          <p:nvPr>
            <p:ph idx="2" type="pic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2" name="Google Shape;72;p24"/>
          <p:cNvSpPr txBox="1"/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aramond"/>
              <a:buNone/>
              <a:defRPr b="0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" type="body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2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  <a:defRPr b="0" i="0" sz="53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 "/>
              <a:defRPr b="0" i="0" sz="24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1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94" name="Google Shape;94;p1"/>
          <p:cNvPicPr preferRelativeResize="0"/>
          <p:nvPr/>
        </p:nvPicPr>
        <p:blipFill rotWithShape="1">
          <a:blip r:embed="rId3">
            <a:alphaModFix/>
          </a:blip>
          <a:srcRect b="18137" l="0" r="0" t="25613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lt1">
              <a:alpha val="9254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6" name="Google Shape;96;p1"/>
          <p:cNvSpPr txBox="1"/>
          <p:nvPr>
            <p:ph type="ctrTitle"/>
          </p:nvPr>
        </p:nvSpPr>
        <p:spPr>
          <a:xfrm>
            <a:off x="735791" y="3331444"/>
            <a:ext cx="64707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aramond"/>
              <a:buNone/>
            </a:pPr>
            <a:r>
              <a:rPr lang="en-US" sz="5400">
                <a:solidFill>
                  <a:schemeClr val="dk1"/>
                </a:solidFill>
              </a:rPr>
              <a:t>MVA PROJECT: Banking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735791" y="4735799"/>
            <a:ext cx="6470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700">
                <a:latin typeface="Times New Roman"/>
                <a:ea typeface="Times New Roman"/>
                <a:cs typeface="Times New Roman"/>
                <a:sym typeface="Times New Roman"/>
              </a:rPr>
              <a:t>Andreja Andrejic, David Candela, Nayara Costa, Julie Oppedal, Alexandros Tremopoulos</a:t>
            </a:r>
            <a:endParaRPr sz="2900"/>
          </a:p>
        </p:txBody>
      </p:sp>
      <p:cxnSp>
        <p:nvCxnSpPr>
          <p:cNvPr id="98" name="Google Shape;98;p1"/>
          <p:cNvCxnSpPr/>
          <p:nvPr/>
        </p:nvCxnSpPr>
        <p:spPr>
          <a:xfrm>
            <a:off x="772429" y="4641183"/>
            <a:ext cx="6309360" cy="0"/>
          </a:xfrm>
          <a:prstGeom prst="straightConnector1">
            <a:avLst/>
          </a:prstGeom>
          <a:noFill/>
          <a:ln cap="flat" cmpd="sng" w="12700">
            <a:solidFill>
              <a:srgbClr val="3F3F3F">
                <a:alpha val="8941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178" name="Google Shape;178;g29438faa288_2_0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9438faa288_2_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Univariate outliers</a:t>
            </a:r>
            <a:endParaRPr/>
          </a:p>
        </p:txBody>
      </p:sp>
      <p:sp>
        <p:nvSpPr>
          <p:cNvPr id="180" name="Google Shape;180;g29438faa288_2_0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1" name="Google Shape;181;g29438faa288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825" y="2108200"/>
            <a:ext cx="5014449" cy="33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9438faa288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825" y="2116701"/>
            <a:ext cx="5014451" cy="36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9438faa288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175" y="2116700"/>
            <a:ext cx="5149651" cy="363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188" name="Google Shape;188;g29438faa288_2_6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9438faa288_2_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Mahalanobis distance</a:t>
            </a:r>
            <a:endParaRPr/>
          </a:p>
        </p:txBody>
      </p:sp>
      <p:pic>
        <p:nvPicPr>
          <p:cNvPr id="190" name="Google Shape;190;g29438faa288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650" y="2108200"/>
            <a:ext cx="9475824" cy="3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195" name="Google Shape;195;g29438faa288_2_32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9438faa288_2_32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MVN Package</a:t>
            </a:r>
            <a:endParaRPr/>
          </a:p>
        </p:txBody>
      </p:sp>
      <p:pic>
        <p:nvPicPr>
          <p:cNvPr id="197" name="Google Shape;197;g29438faa288_2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75" y="1991050"/>
            <a:ext cx="8671976" cy="416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202" name="Google Shape;202;g29438faa288_2_12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9438faa288_2_12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Moutlier function</a:t>
            </a:r>
            <a:endParaRPr/>
          </a:p>
        </p:txBody>
      </p:sp>
      <p:sp>
        <p:nvSpPr>
          <p:cNvPr id="204" name="Google Shape;204;g29438faa288_2_12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05" name="Google Shape;205;g29438faa288_2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75" y="1923825"/>
            <a:ext cx="6563023" cy="412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9438faa288_2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8725" y="1923825"/>
            <a:ext cx="3818924" cy="40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211" name="Google Shape;211;g29438faa288_2_18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9438faa288_2_1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Density of local distances</a:t>
            </a:r>
            <a:endParaRPr/>
          </a:p>
        </p:txBody>
      </p:sp>
      <p:sp>
        <p:nvSpPr>
          <p:cNvPr id="213" name="Google Shape;213;g29438faa288_2_18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14" name="Google Shape;214;g29438faa288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150" y="2003325"/>
            <a:ext cx="8262974" cy="43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6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Um conceito abstrato da genética" id="222" name="Google Shape;222;p6"/>
          <p:cNvPicPr preferRelativeResize="0"/>
          <p:nvPr/>
        </p:nvPicPr>
        <p:blipFill rotWithShape="1">
          <a:blip r:embed="rId3">
            <a:alphaModFix amt="3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Garamond"/>
              <a:buNone/>
            </a:pPr>
            <a:r>
              <a:rPr lang="en-US" sz="8000">
                <a:solidFill>
                  <a:srgbClr val="FFFFFF"/>
                </a:solidFill>
              </a:rPr>
              <a:t>3.Descriptive Analysis</a:t>
            </a:r>
            <a:endParaRPr sz="8000">
              <a:solidFill>
                <a:srgbClr val="FFFFFF"/>
              </a:solidFill>
            </a:endParaRPr>
          </a:p>
        </p:txBody>
      </p:sp>
      <p:cxnSp>
        <p:nvCxnSpPr>
          <p:cNvPr id="224" name="Google Shape;224;p6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230" name="Google Shape;230;p7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Univariate</a:t>
            </a:r>
            <a:r>
              <a:rPr lang="en-US"/>
              <a:t> Analysis (numerical) </a:t>
            </a:r>
            <a:endParaRPr/>
          </a:p>
        </p:txBody>
      </p:sp>
      <p:pic>
        <p:nvPicPr>
          <p:cNvPr id="232" name="Google Shape;23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100" y="2066500"/>
            <a:ext cx="4843625" cy="34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8700" y="2066500"/>
            <a:ext cx="4319013" cy="34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238" name="Google Shape;238;g29438faa288_0_4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9438faa288_0_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Univariate Analysis (numerical) </a:t>
            </a:r>
            <a:endParaRPr/>
          </a:p>
        </p:txBody>
      </p:sp>
      <p:pic>
        <p:nvPicPr>
          <p:cNvPr id="240" name="Google Shape;240;g29438faa288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500" y="2066500"/>
            <a:ext cx="4500112" cy="34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9438faa288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176" y="2066501"/>
            <a:ext cx="4257375" cy="35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246" name="Google Shape;246;g29438faa288_0_15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9438faa288_0_1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Univariate Analysis (numerical)</a:t>
            </a:r>
            <a:endParaRPr/>
          </a:p>
        </p:txBody>
      </p:sp>
      <p:pic>
        <p:nvPicPr>
          <p:cNvPr id="248" name="Google Shape;248;g29438faa288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50" y="2241500"/>
            <a:ext cx="4371625" cy="35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9438faa288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5275" y="2241500"/>
            <a:ext cx="4383099" cy="35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254" name="Google Shape;254;g29438faa288_0_37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9438faa288_0_3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Analysis of categorical features</a:t>
            </a:r>
            <a:endParaRPr/>
          </a:p>
        </p:txBody>
      </p:sp>
      <p:pic>
        <p:nvPicPr>
          <p:cNvPr id="256" name="Google Shape;256;g29438faa288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150" y="2044650"/>
            <a:ext cx="5360275" cy="34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9438faa288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6525" y="2044650"/>
            <a:ext cx="5304704" cy="34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2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Um conceito abstrato da genética" id="107" name="Google Shape;107;p2"/>
          <p:cNvPicPr preferRelativeResize="0"/>
          <p:nvPr/>
        </p:nvPicPr>
        <p:blipFill rotWithShape="1">
          <a:blip r:embed="rId3">
            <a:alphaModFix amt="3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Garamond"/>
              <a:buNone/>
            </a:pPr>
            <a:r>
              <a:rPr lang="en-US" sz="8000">
                <a:solidFill>
                  <a:srgbClr val="FFFFFF"/>
                </a:solidFill>
              </a:rPr>
              <a:t>1.Introduction</a:t>
            </a:r>
            <a:endParaRPr/>
          </a:p>
        </p:txBody>
      </p:sp>
      <p:cxnSp>
        <p:nvCxnSpPr>
          <p:cNvPr id="109" name="Google Shape;109;p2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262" name="Google Shape;262;g29438faa288_0_48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9438faa288_0_4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Analysis of categorical features</a:t>
            </a:r>
            <a:endParaRPr/>
          </a:p>
        </p:txBody>
      </p:sp>
      <p:pic>
        <p:nvPicPr>
          <p:cNvPr id="264" name="Google Shape;264;g29438faa288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350" y="2136050"/>
            <a:ext cx="5238375" cy="33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9438faa288_0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3725" y="2136050"/>
            <a:ext cx="5110615" cy="33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9438faa288_0_48"/>
          <p:cNvSpPr txBox="1"/>
          <p:nvPr/>
        </p:nvSpPr>
        <p:spPr>
          <a:xfrm>
            <a:off x="6473850" y="2136050"/>
            <a:ext cx="5110500" cy="30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Tendency by marital status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271" name="Google Shape;271;g29438faa288_0_26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9438faa288_0_2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Bivariate</a:t>
            </a:r>
            <a:r>
              <a:rPr lang="en-US"/>
              <a:t> Analysis</a:t>
            </a:r>
            <a:endParaRPr/>
          </a:p>
        </p:txBody>
      </p:sp>
      <p:pic>
        <p:nvPicPr>
          <p:cNvPr id="273" name="Google Shape;273;g29438faa288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125" y="2230575"/>
            <a:ext cx="4638350" cy="343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9438faa288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0900" y="2191875"/>
            <a:ext cx="4245325" cy="34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" name="Google Shape;280;p8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Um conceito abstrato da genética" id="282" name="Google Shape;282;p8"/>
          <p:cNvPicPr preferRelativeResize="0"/>
          <p:nvPr/>
        </p:nvPicPr>
        <p:blipFill rotWithShape="1">
          <a:blip r:embed="rId3">
            <a:alphaModFix amt="3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8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Garamond"/>
              <a:buNone/>
            </a:pPr>
            <a:r>
              <a:rPr lang="en-US" sz="8000">
                <a:solidFill>
                  <a:srgbClr val="FFFFFF"/>
                </a:solidFill>
              </a:rPr>
              <a:t>4.PCA </a:t>
            </a:r>
            <a:r>
              <a:rPr lang="en-US" sz="8000">
                <a:solidFill>
                  <a:srgbClr val="FFFFFF"/>
                </a:solidFill>
              </a:rPr>
              <a:t>Analysis</a:t>
            </a:r>
            <a:endParaRPr sz="8000">
              <a:solidFill>
                <a:srgbClr val="FFFFFF"/>
              </a:solidFill>
            </a:endParaRPr>
          </a:p>
        </p:txBody>
      </p:sp>
      <p:cxnSp>
        <p:nvCxnSpPr>
          <p:cNvPr id="284" name="Google Shape;284;p8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290" name="Google Shape;290;p27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0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Choosing the number of dimensions</a:t>
            </a:r>
            <a:endParaRPr/>
          </a:p>
        </p:txBody>
      </p:sp>
      <p:sp>
        <p:nvSpPr>
          <p:cNvPr id="292" name="Google Shape;292;p27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93" name="Google Shape;29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320" y="2108201"/>
            <a:ext cx="10119360" cy="376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298" name="Google Shape;298;p28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Projection of original variables</a:t>
            </a:r>
            <a:endParaRPr/>
          </a:p>
        </p:txBody>
      </p:sp>
      <p:sp>
        <p:nvSpPr>
          <p:cNvPr id="300" name="Google Shape;300;p28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01" name="Google Shape;30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" y="2108201"/>
            <a:ext cx="10058400" cy="379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306" name="Google Shape;306;p29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Education</a:t>
            </a:r>
            <a:endParaRPr/>
          </a:p>
        </p:txBody>
      </p:sp>
      <p:sp>
        <p:nvSpPr>
          <p:cNvPr id="308" name="Google Shape;308;p29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09" name="Google Shape;30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" y="2108201"/>
            <a:ext cx="10058399" cy="3786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314" name="Google Shape;314;p30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Months</a:t>
            </a:r>
            <a:endParaRPr/>
          </a:p>
        </p:txBody>
      </p:sp>
      <p:sp>
        <p:nvSpPr>
          <p:cNvPr id="316" name="Google Shape;316;p30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17" name="Google Shape;31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1" y="2108201"/>
            <a:ext cx="10058400" cy="376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322" name="Google Shape;322;p31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Profession</a:t>
            </a:r>
            <a:endParaRPr/>
          </a:p>
        </p:txBody>
      </p:sp>
      <p:sp>
        <p:nvSpPr>
          <p:cNvPr id="324" name="Google Shape;324;p31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25" name="Google Shape;32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" y="2108201"/>
            <a:ext cx="9997440" cy="388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330" name="Google Shape;330;p32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Outcome of the previous campaign</a:t>
            </a:r>
            <a:endParaRPr/>
          </a:p>
        </p:txBody>
      </p:sp>
      <p:sp>
        <p:nvSpPr>
          <p:cNvPr id="332" name="Google Shape;332;p32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33" name="Google Shape;3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6320" y="2023953"/>
            <a:ext cx="10119360" cy="3845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338" name="Google Shape;338;p33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Marital status</a:t>
            </a:r>
            <a:endParaRPr/>
          </a:p>
        </p:txBody>
      </p:sp>
      <p:sp>
        <p:nvSpPr>
          <p:cNvPr id="340" name="Google Shape;340;p33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41" name="Google Shape;34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115" name="Google Shape;115;p3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117" name="Google Shape;117;p3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300">
                <a:solidFill>
                  <a:schemeClr val="dk1"/>
                </a:solidFill>
              </a:rPr>
              <a:t>The Bank Marketing dataset compiles call information from a Portuguese banking institution with the objective of predicting whether a client will subscribe to a term deposit.</a:t>
            </a:r>
            <a:endParaRPr sz="2300">
              <a:solidFill>
                <a:schemeClr val="dk1"/>
              </a:solidFill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Char char=" "/>
            </a:pPr>
            <a:r>
              <a:rPr lang="en-US" sz="2300">
                <a:solidFill>
                  <a:schemeClr val="dk1"/>
                </a:solidFill>
              </a:rPr>
              <a:t>- 4521 records in the sample (bank.csv)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 "/>
            </a:pPr>
            <a:r>
              <a:rPr lang="en-US" sz="2300">
                <a:solidFill>
                  <a:schemeClr val="dk1"/>
                </a:solidFill>
              </a:rPr>
              <a:t>- 17 total variables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346" name="Google Shape;346;p34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Has subscribed a term deposit</a:t>
            </a:r>
            <a:endParaRPr/>
          </a:p>
        </p:txBody>
      </p:sp>
      <p:sp>
        <p:nvSpPr>
          <p:cNvPr id="348" name="Google Shape;348;p34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49" name="Google Shape;34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80" y="2108201"/>
            <a:ext cx="10058400" cy="378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10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Um conceito abstrato da genética" id="357" name="Google Shape;357;p10"/>
          <p:cNvPicPr preferRelativeResize="0"/>
          <p:nvPr/>
        </p:nvPicPr>
        <p:blipFill rotWithShape="1">
          <a:blip r:embed="rId3">
            <a:alphaModFix amt="3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0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Garamond"/>
              <a:buNone/>
            </a:pPr>
            <a:r>
              <a:rPr lang="en-US" sz="8000">
                <a:solidFill>
                  <a:srgbClr val="FFFFFF"/>
                </a:solidFill>
              </a:rPr>
              <a:t>5.MCA Analysis</a:t>
            </a:r>
            <a:endParaRPr/>
          </a:p>
        </p:txBody>
      </p:sp>
      <p:cxnSp>
        <p:nvCxnSpPr>
          <p:cNvPr id="359" name="Google Shape;359;p10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p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365" name="Google Shape;365;g25e216c410b_3_33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5e216c410b_3_3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MCA plot</a:t>
            </a:r>
            <a:endParaRPr/>
          </a:p>
        </p:txBody>
      </p:sp>
      <p:pic>
        <p:nvPicPr>
          <p:cNvPr id="367" name="Google Shape;367;g25e216c410b_3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579" y="685800"/>
            <a:ext cx="5201108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25e216c410b_3_33"/>
          <p:cNvSpPr txBox="1"/>
          <p:nvPr>
            <p:ph idx="1" type="body"/>
          </p:nvPr>
        </p:nvSpPr>
        <p:spPr>
          <a:xfrm>
            <a:off x="1097278" y="2108200"/>
            <a:ext cx="45720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Most relevant categories and modalities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How are they grouped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Which give us the most insight for our analysis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373" name="Google Shape;373;p11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0" y="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Contribution</a:t>
            </a:r>
            <a:endParaRPr/>
          </a:p>
        </p:txBody>
      </p:sp>
      <p:pic>
        <p:nvPicPr>
          <p:cNvPr id="375" name="Google Shape;3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250" y="2123900"/>
            <a:ext cx="7509509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380" name="Google Shape;380;g25e216c410b_3_0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5e216c410b_3_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Modalities</a:t>
            </a:r>
            <a:endParaRPr/>
          </a:p>
        </p:txBody>
      </p:sp>
      <p:pic>
        <p:nvPicPr>
          <p:cNvPr id="382" name="Google Shape;382;g25e216c410b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782" y="2106200"/>
            <a:ext cx="3803903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5e216c410b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282" y="2106192"/>
            <a:ext cx="3803903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388" name="Google Shape;388;g25e216c410b_3_21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5e216c410b_3_2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Modalities</a:t>
            </a:r>
            <a:endParaRPr/>
          </a:p>
        </p:txBody>
      </p:sp>
      <p:pic>
        <p:nvPicPr>
          <p:cNvPr id="390" name="Google Shape;390;g25e216c410b_3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727" y="2106200"/>
            <a:ext cx="4632958" cy="36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5e216c410b_3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282" y="2106200"/>
            <a:ext cx="3755136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396" name="Google Shape;396;g25e216c410b_3_14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5e216c410b_3_1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Modalities</a:t>
            </a:r>
            <a:endParaRPr/>
          </a:p>
        </p:txBody>
      </p:sp>
      <p:pic>
        <p:nvPicPr>
          <p:cNvPr id="398" name="Google Shape;398;g25e216c410b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282" y="2106200"/>
            <a:ext cx="3755136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25e216c410b_3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0532" y="2106200"/>
            <a:ext cx="3755136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404" name="Google Shape;404;p12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Has subscribed a term deposit</a:t>
            </a:r>
            <a:endParaRPr/>
          </a:p>
        </p:txBody>
      </p:sp>
      <p:pic>
        <p:nvPicPr>
          <p:cNvPr id="406" name="Google Shape;40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388" y="2046150"/>
            <a:ext cx="7499222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122" name="Google Shape;122;g294cb415d58_0_12"/>
          <p:cNvPicPr preferRelativeResize="0"/>
          <p:nvPr/>
        </p:nvPicPr>
        <p:blipFill rotWithShape="1">
          <a:blip r:embed="rId3">
            <a:alphaModFix amt="4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94cb415d58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38" y="446626"/>
            <a:ext cx="10565925" cy="56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4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Um conceito abstrato da genética" id="131" name="Google Shape;131;p4"/>
          <p:cNvPicPr preferRelativeResize="0"/>
          <p:nvPr/>
        </p:nvPicPr>
        <p:blipFill rotWithShape="1">
          <a:blip r:embed="rId3">
            <a:alphaModFix amt="3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Garamond"/>
              <a:buNone/>
            </a:pPr>
            <a:r>
              <a:rPr lang="en-US" sz="8000">
                <a:solidFill>
                  <a:srgbClr val="FFFFFF"/>
                </a:solidFill>
              </a:rPr>
              <a:t>2.1 Preprocessing </a:t>
            </a:r>
            <a:r>
              <a:rPr lang="en-US" sz="3000">
                <a:solidFill>
                  <a:srgbClr val="FFFFFF"/>
                </a:solidFill>
              </a:rPr>
              <a:t>(Missing Values)</a:t>
            </a:r>
            <a:endParaRPr sz="3000"/>
          </a:p>
        </p:txBody>
      </p:sp>
      <p:cxnSp>
        <p:nvCxnSpPr>
          <p:cNvPr id="133" name="Google Shape;133;p4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450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139" name="Google Shape;139;p5"/>
          <p:cNvPicPr preferRelativeResize="0"/>
          <p:nvPr/>
        </p:nvPicPr>
        <p:blipFill rotWithShape="1">
          <a:blip r:embed="rId3">
            <a:alphaModFix amt="45000"/>
          </a:blip>
          <a:srcRect b="19290" l="0" r="0" t="24459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>
            <p:ph type="title"/>
          </p:nvPr>
        </p:nvSpPr>
        <p:spPr>
          <a:xfrm>
            <a:off x="643475" y="512654"/>
            <a:ext cx="35175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Identification</a:t>
            </a:r>
            <a:endParaRPr/>
          </a:p>
        </p:txBody>
      </p:sp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790684" y="4772049"/>
            <a:ext cx="5928300" cy="5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634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1400" y="2571001"/>
            <a:ext cx="5839173" cy="42120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" name="Google Shape;143;p5"/>
          <p:cNvGraphicFramePr/>
          <p:nvPr/>
        </p:nvGraphicFramePr>
        <p:xfrm>
          <a:off x="6190425" y="18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{995F61E7-D2E3-4949-8592-821E64DD3EAB}</a:tableStyleId>
              </a:tblPr>
              <a:tblGrid>
                <a:gridCol w="1582475"/>
                <a:gridCol w="1582475"/>
                <a:gridCol w="1582475"/>
              </a:tblGrid>
              <a:tr h="3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Variable</a:t>
                      </a:r>
                      <a:endParaRPr b="1"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Missing Count</a:t>
                      </a:r>
                      <a:endParaRPr b="1"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Percentage</a:t>
                      </a:r>
                      <a:endParaRPr b="1"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pdays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3705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81.95%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poutcome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3705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81.95%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contact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1324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29.28%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education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187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4.13%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job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38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Garamond"/>
                          <a:ea typeface="Garamond"/>
                          <a:cs typeface="Garamond"/>
                          <a:sym typeface="Garamond"/>
                        </a:rPr>
                        <a:t>0.84%</a:t>
                      </a:r>
                      <a:endParaRPr sz="1100">
                        <a:latin typeface="Garamond"/>
                        <a:ea typeface="Garamond"/>
                        <a:cs typeface="Garamond"/>
                        <a:sym typeface="Garamond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4" name="Google Shape;144;p5"/>
          <p:cNvSpPr txBox="1"/>
          <p:nvPr>
            <p:ph idx="2" type="body"/>
          </p:nvPr>
        </p:nvSpPr>
        <p:spPr>
          <a:xfrm>
            <a:off x="444025" y="1743400"/>
            <a:ext cx="3717000" cy="464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aramond"/>
              <a:buChar char="●"/>
            </a:pPr>
            <a:r>
              <a:rPr lang="en-US" sz="2000">
                <a:solidFill>
                  <a:schemeClr val="lt1"/>
                </a:solidFill>
              </a:rPr>
              <a:t>4 </a:t>
            </a:r>
            <a:r>
              <a:rPr lang="en-US" sz="2000">
                <a:solidFill>
                  <a:schemeClr val="lt1"/>
                </a:solidFill>
              </a:rPr>
              <a:t>categorical -&gt; ‘unknown’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aramond"/>
              <a:buChar char="●"/>
            </a:pPr>
            <a:r>
              <a:rPr lang="en-US" sz="2000">
                <a:solidFill>
                  <a:schemeClr val="lt1"/>
                </a:solidFill>
              </a:rPr>
              <a:t>1 numeric  -&gt; -1 (‘pdays’)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aramond"/>
              <a:buChar char="●"/>
            </a:pPr>
            <a:r>
              <a:rPr lang="en-US" sz="2000">
                <a:solidFill>
                  <a:schemeClr val="lt1"/>
                </a:solidFill>
              </a:rPr>
              <a:t>Missing in all cells ~11.65%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aramond"/>
              <a:buChar char="●"/>
            </a:pPr>
            <a:r>
              <a:rPr lang="en-US" sz="2000">
                <a:solidFill>
                  <a:schemeClr val="lt1"/>
                </a:solidFill>
              </a:rPr>
              <a:t>Little’s test, MCAR?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Pdays not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-US" sz="2000">
                <a:solidFill>
                  <a:schemeClr val="lt1"/>
                </a:solidFill>
              </a:rPr>
              <a:t>pdays’ and ‘poutcome’ together. ‘contact’ (99%) Not MNAR.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87916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aramond"/>
              <a:buChar char="●"/>
            </a:pPr>
            <a:r>
              <a:rPr lang="en-US" sz="2000">
                <a:solidFill>
                  <a:schemeClr val="lt1"/>
                </a:solidFill>
              </a:rPr>
              <a:t>‘job’ and ‘education’ out of intention??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149" name="Google Shape;149;g1ea3d36ecf2_0_7"/>
          <p:cNvPicPr preferRelativeResize="0"/>
          <p:nvPr/>
        </p:nvPicPr>
        <p:blipFill rotWithShape="1">
          <a:blip r:embed="rId3">
            <a:alphaModFix amt="45000"/>
          </a:blip>
          <a:srcRect b="19293" l="0" r="0" t="24457"/>
          <a:stretch/>
        </p:blipFill>
        <p:spPr>
          <a:xfrm>
            <a:off x="-62025" y="11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ea3d36ecf2_0_7"/>
          <p:cNvSpPr txBox="1"/>
          <p:nvPr>
            <p:ph type="title"/>
          </p:nvPr>
        </p:nvSpPr>
        <p:spPr>
          <a:xfrm>
            <a:off x="643475" y="786378"/>
            <a:ext cx="35175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Imputation</a:t>
            </a:r>
            <a:endParaRPr/>
          </a:p>
        </p:txBody>
      </p:sp>
      <p:pic>
        <p:nvPicPr>
          <p:cNvPr id="151" name="Google Shape;151;g1ea3d36ecf2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5025" y="164005"/>
            <a:ext cx="4886001" cy="199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ea3d36ecf2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5025" y="2235050"/>
            <a:ext cx="4885990" cy="20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ea3d36ecf2_0_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5024" y="4839125"/>
            <a:ext cx="2409996" cy="19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ea3d36ecf2_0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43125" y="4839125"/>
            <a:ext cx="2280450" cy="193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ea3d36ecf2_0_7"/>
          <p:cNvSpPr txBox="1"/>
          <p:nvPr>
            <p:ph idx="2" type="body"/>
          </p:nvPr>
        </p:nvSpPr>
        <p:spPr>
          <a:xfrm>
            <a:off x="296975" y="2378250"/>
            <a:ext cx="4210500" cy="415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016"/>
              <a:buFont typeface="Arial"/>
              <a:buNone/>
            </a:pPr>
            <a:r>
              <a:rPr lang="en-US" sz="3050">
                <a:solidFill>
                  <a:schemeClr val="lt1"/>
                </a:solidFill>
              </a:rPr>
              <a:t>Imputation methods: KNN, MIMMI, Random Forest, MICE</a:t>
            </a:r>
            <a:endParaRPr sz="3050">
              <a:solidFill>
                <a:schemeClr val="lt1"/>
              </a:solidFill>
            </a:endParaRPr>
          </a:p>
          <a:p>
            <a:pPr indent="-335121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aramond"/>
              <a:buChar char="●"/>
            </a:pPr>
            <a:r>
              <a:rPr lang="en-US" sz="3050">
                <a:solidFill>
                  <a:schemeClr val="lt1"/>
                </a:solidFill>
              </a:rPr>
              <a:t>‘pdays’. MICE best -&gt; quartiles and mean closest to original data among them</a:t>
            </a:r>
            <a:endParaRPr sz="3050">
              <a:solidFill>
                <a:schemeClr val="lt1"/>
              </a:solidFill>
            </a:endParaRPr>
          </a:p>
          <a:p>
            <a:pPr indent="-335121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aramond"/>
              <a:buChar char="●"/>
            </a:pPr>
            <a:r>
              <a:rPr lang="en-US" sz="3050">
                <a:solidFill>
                  <a:schemeClr val="lt1"/>
                </a:solidFill>
              </a:rPr>
              <a:t>‘poutcome’. MICE</a:t>
            </a:r>
            <a:endParaRPr sz="305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9016"/>
              <a:buFont typeface="Arial"/>
              <a:buNone/>
            </a:pPr>
            <a:r>
              <a:t/>
            </a:r>
            <a:endParaRPr sz="3050">
              <a:solidFill>
                <a:schemeClr val="lt1"/>
              </a:solidFill>
            </a:endParaRPr>
          </a:p>
          <a:p>
            <a:pPr indent="-335121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aramond"/>
              <a:buChar char="●"/>
            </a:pPr>
            <a:r>
              <a:rPr lang="en-US" sz="3050">
                <a:solidFill>
                  <a:schemeClr val="lt1"/>
                </a:solidFill>
              </a:rPr>
              <a:t>‘contact’. MICE. </a:t>
            </a:r>
            <a:endParaRPr sz="30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9016"/>
              <a:buFont typeface="Arial"/>
              <a:buNone/>
            </a:pPr>
            <a:r>
              <a:rPr lang="en-US" sz="3050">
                <a:solidFill>
                  <a:schemeClr val="lt1"/>
                </a:solidFill>
              </a:rPr>
              <a:t>Original : cellular -&gt;90,58% , telephone -&gt; 9.41%.</a:t>
            </a:r>
            <a:endParaRPr sz="30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59016"/>
              <a:buFont typeface="Arial"/>
              <a:buNone/>
            </a:pPr>
            <a:r>
              <a:rPr lang="en-US" sz="3050">
                <a:solidFill>
                  <a:schemeClr val="lt1"/>
                </a:solidFill>
              </a:rPr>
              <a:t>MICE. Original: cellular -&gt;88,38%, telephone -&gt; 11.6%</a:t>
            </a:r>
            <a:endParaRPr sz="305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 conceito abstrato da genética" id="160" name="Google Shape;160;g1ea3d36ecf2_0_17"/>
          <p:cNvPicPr preferRelativeResize="0"/>
          <p:nvPr/>
        </p:nvPicPr>
        <p:blipFill rotWithShape="1">
          <a:blip r:embed="rId3">
            <a:alphaModFix amt="45000"/>
          </a:blip>
          <a:srcRect b="19293" l="0" r="0" t="24457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ea3d36ecf2_0_1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300"/>
              <a:buFont typeface="Garamond"/>
              <a:buNone/>
            </a:pPr>
            <a:r>
              <a:rPr lang="en-US"/>
              <a:t>Imputation</a:t>
            </a:r>
            <a:endParaRPr/>
          </a:p>
        </p:txBody>
      </p:sp>
      <p:sp>
        <p:nvSpPr>
          <p:cNvPr id="162" name="Google Shape;162;g1ea3d36ecf2_0_17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20000"/>
          </a:bodyPr>
          <a:lstStyle/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IMPORTANT plot twist.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en-US" sz="1800">
                <a:solidFill>
                  <a:schemeClr val="dk1"/>
                </a:solidFill>
              </a:rPr>
              <a:t>Variable ‘previous’ -&gt; nof times  client was contacted previous to the campaign.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en-US" sz="1800">
                <a:solidFill>
                  <a:schemeClr val="dk1"/>
                </a:solidFill>
              </a:rPr>
              <a:t>Tested and saw that when 0,  ‘pdays’ -&gt; -1 and ‘poutcome’ -&gt; ‘unkown’.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en-US" sz="1800">
                <a:solidFill>
                  <a:schemeClr val="dk1"/>
                </a:solidFill>
              </a:rPr>
              <a:t>Reasonable. If the bank has never contacted the client before -&gt; no passed days since and not previous outcome. Thus -1 and ‘unknown’.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●"/>
            </a:pPr>
            <a:r>
              <a:rPr lang="en-US" sz="1800">
                <a:solidFill>
                  <a:schemeClr val="dk1"/>
                </a:solidFill>
              </a:rPr>
              <a:t>Do not impute. ‘pdays’ dropped -&gt; almost 82% with -1.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</a:rPr>
              <a:t>Impute only ‘contact’. From scratch. Again MICE.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Original : cellular -&gt;90,58% , telephone -&gt; 9.41%.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dk1"/>
                </a:solidFill>
              </a:rPr>
              <a:t>MICE. Original: cellular -&gt;90,68%, telephone -&gt;  9.31%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4cb415d58_0_2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g294cb415d58_0_2"/>
          <p:cNvCxnSpPr/>
          <p:nvPr/>
        </p:nvCxnSpPr>
        <p:spPr>
          <a:xfrm>
            <a:off x="1207658" y="4474741"/>
            <a:ext cx="987540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g294cb415d58_0_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descr="Um conceito abstrato da genética" id="170" name="Google Shape;170;g294cb415d58_0_2"/>
          <p:cNvPicPr preferRelativeResize="0"/>
          <p:nvPr/>
        </p:nvPicPr>
        <p:blipFill rotWithShape="1">
          <a:blip r:embed="rId3">
            <a:alphaModFix amt="35000"/>
          </a:blip>
          <a:srcRect b="19288" l="0" r="0" t="24458"/>
          <a:stretch/>
        </p:blipFill>
        <p:spPr>
          <a:xfrm>
            <a:off x="-1" y="10"/>
            <a:ext cx="12192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94cb415d58_0_2"/>
          <p:cNvSpPr txBox="1"/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Garamond"/>
              <a:buNone/>
            </a:pPr>
            <a:r>
              <a:rPr lang="en-US" sz="8000">
                <a:solidFill>
                  <a:srgbClr val="FFFFFF"/>
                </a:solidFill>
              </a:rPr>
              <a:t>2.2 Preprocessing </a:t>
            </a:r>
            <a:r>
              <a:rPr lang="en-US" sz="3000">
                <a:solidFill>
                  <a:srgbClr val="FFFFFF"/>
                </a:solidFill>
              </a:rPr>
              <a:t>(Outliers)</a:t>
            </a:r>
            <a:endParaRPr sz="3000"/>
          </a:p>
        </p:txBody>
      </p:sp>
      <p:cxnSp>
        <p:nvCxnSpPr>
          <p:cNvPr id="172" name="Google Shape;172;g294cb415d58_0_2"/>
          <p:cNvCxnSpPr/>
          <p:nvPr/>
        </p:nvCxnSpPr>
        <p:spPr>
          <a:xfrm>
            <a:off x="1207658" y="4474741"/>
            <a:ext cx="98754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g294cb415d58_0_2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rgbClr val="262626">
              <a:alpha val="9451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2023-10-26T18:37:01Z</dcterms:created>
  <dc:creator>Nayara Costa</dc:creator>
</cp:coreProperties>
</file>